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3" r:id="rId8"/>
    <p:sldId id="264" r:id="rId9"/>
    <p:sldId id="266" r:id="rId10"/>
    <p:sldId id="267" r:id="rId11"/>
    <p:sldId id="268" r:id="rId12"/>
    <p:sldId id="265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304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 advTm="30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 advTm="30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 advTm="30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med" advTm="30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30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30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30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30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 advTm="30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30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30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C4E009-9DDD-4CC3-9793-34DDFA5AA4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C53CB6-BAB1-446E-B453-EA4C9C9A00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 advTm="30000">
    <p:pull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015688"/>
            <a:ext cx="8839200" cy="1490473"/>
          </a:xfrm>
        </p:spPr>
        <p:txBody>
          <a:bodyPr>
            <a:normAutofit/>
          </a:bodyPr>
          <a:lstStyle/>
          <a:p>
            <a:r>
              <a:rPr lang="ro-RO" sz="4000" b="1" dirty="0">
                <a:solidFill>
                  <a:schemeClr val="accent4">
                    <a:lumMod val="50000"/>
                  </a:schemeClr>
                </a:solidFill>
              </a:rPr>
              <a:t>Incursiuni în istoria contabilității</a:t>
            </a:r>
            <a:endParaRPr lang="en-US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62400"/>
            <a:ext cx="8153400" cy="1341393"/>
          </a:xfrm>
        </p:spPr>
        <p:txBody>
          <a:bodyPr>
            <a:normAutofit fontScale="77500" lnSpcReduction="20000"/>
          </a:bodyPr>
          <a:lstStyle/>
          <a:p>
            <a:r>
              <a:rPr lang="ro-RO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Drumul afirmării contabilității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ro-RO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Colegiul Economic ”Transilvania” Tg. Mureș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CasetăText 3">
            <a:extLst>
              <a:ext uri="{FF2B5EF4-FFF2-40B4-BE49-F238E27FC236}">
                <a16:creationId xmlns:a16="http://schemas.microsoft.com/office/drawing/2014/main" id="{BFCA6AAC-3653-47D0-918C-B58C40478370}"/>
              </a:ext>
            </a:extLst>
          </p:cNvPr>
          <p:cNvSpPr txBox="1"/>
          <p:nvPr/>
        </p:nvSpPr>
        <p:spPr>
          <a:xfrm>
            <a:off x="457200" y="5080"/>
            <a:ext cx="7543800" cy="1990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28600" algn="just">
              <a:spcAft>
                <a:spcPts val="1000"/>
              </a:spcAft>
            </a:pPr>
            <a:r>
              <a:rPr lang="ro-RO" sz="18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NewRoman,Bold"/>
                <a:cs typeface="Times New Roman" panose="02020603050405020304" pitchFamily="18" charset="0"/>
              </a:rPr>
              <a:t>Domeniul de pregătire profesională: Comerț/Economic</a:t>
            </a:r>
            <a:endParaRPr lang="ro-RO" sz="18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spcAft>
                <a:spcPts val="1000"/>
              </a:spcAft>
            </a:pPr>
            <a:r>
              <a:rPr lang="ro-RO" sz="18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NewRoman,Bold"/>
                <a:cs typeface="Times New Roman" panose="02020603050405020304" pitchFamily="18" charset="0"/>
              </a:rPr>
              <a:t>Calificare profesională: tehnician în activități economice</a:t>
            </a:r>
            <a:endParaRPr lang="ro-RO" sz="18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spcAft>
                <a:spcPts val="1000"/>
              </a:spcAft>
            </a:pPr>
            <a:r>
              <a:rPr lang="ro-RO" sz="18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NewRoman,Bold"/>
                <a:cs typeface="Times New Roman" panose="02020603050405020304" pitchFamily="18" charset="0"/>
              </a:rPr>
              <a:t>Modulul: Bazele contabilității, clasa a IX-a</a:t>
            </a:r>
            <a:endParaRPr lang="ro-RO" sz="18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spcAft>
                <a:spcPts val="1000"/>
              </a:spcAft>
            </a:pPr>
            <a:r>
              <a:rPr lang="ro-RO" sz="18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NewRoman,Bold"/>
                <a:cs typeface="Times New Roman" panose="02020603050405020304" pitchFamily="18" charset="0"/>
              </a:rPr>
              <a:t>Titlul lecției: Incursiuni în </a:t>
            </a:r>
            <a:r>
              <a:rPr lang="ro-RO" sz="1800" b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NewRoman,Bold"/>
                <a:cs typeface="Times New Roman" panose="02020603050405020304" pitchFamily="18" charset="0"/>
              </a:rPr>
              <a:t>istoria contabilității</a:t>
            </a:r>
            <a:endParaRPr lang="ro-RO" sz="18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spcAft>
                <a:spcPts val="1000"/>
              </a:spcAft>
            </a:pPr>
            <a:r>
              <a:rPr lang="ro-RO" sz="18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NewRoman,Bold"/>
                <a:cs typeface="Times New Roman" panose="02020603050405020304" pitchFamily="18" charset="0"/>
              </a:rPr>
              <a:t>Autor material de învățare: prof. Ciula Adriana Mihaela</a:t>
            </a:r>
            <a:endParaRPr lang="ro-RO" sz="18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896048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IHAELA\Downloads\coperta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09" r="-2041"/>
          <a:stretch/>
        </p:blipFill>
        <p:spPr bwMode="auto">
          <a:xfrm>
            <a:off x="0" y="208078"/>
            <a:ext cx="4114800" cy="411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IHAELA\Downloads\resourc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6629400" cy="449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969723"/>
      </p:ext>
    </p:extLst>
  </p:cSld>
  <p:clrMapOvr>
    <a:masterClrMapping/>
  </p:clrMapOvr>
  <p:transition spd="med" advTm="30000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Users\MIHAELA\Downloads\resourc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84582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350452"/>
      </p:ext>
    </p:extLst>
  </p:cSld>
  <p:clrMapOvr>
    <a:masterClrMapping/>
  </p:clrMapOvr>
  <p:transition spd="med" advTm="30000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Evoluţia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contabilităţii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este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legată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evoluţia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schimburilor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comerciale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Prosperitatea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republicilor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italiene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duce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inevitabil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dezvoltarea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ii.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Astfel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apare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contabilitatea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î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n </a:t>
            </a:r>
            <a:r>
              <a:rPr lang="en-US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partid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dubl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îș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are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originea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î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n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Genova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Vene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veritabile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centre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ale comer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ului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î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n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aceea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vreme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just"/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Apari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dezvoltarea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ii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î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n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partid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dubl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au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fost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a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determinate de </a:t>
            </a:r>
            <a:r>
              <a:rPr lang="en-US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necesitatea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ordinii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î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n </a:t>
            </a:r>
            <a:r>
              <a:rPr lang="en-US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socoteli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just"/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Cel mai vechi fragment de contabilitate care a fost descoperit, dateaz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 din anul 1211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reprezint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 registrele unei b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nci comerciale italiene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din Florența, în care se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foloseau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termenii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dare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şi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avere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deveniţi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târziu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debit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şi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credit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Perioada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1202 - 1494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58681"/>
      </p:ext>
    </p:extLst>
  </p:cSld>
  <p:clrMapOvr>
    <a:masterClrMapping/>
  </p:clrMapOvr>
  <p:transition spd="med" advTm="30000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IHAELA\Downloads\Pacio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32766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endParaRPr lang="ro-RO" dirty="0"/>
          </a:p>
          <a:p>
            <a:endParaRPr lang="ro-RO" dirty="0"/>
          </a:p>
          <a:p>
            <a:pPr marL="109728" indent="0">
              <a:buNone/>
            </a:pPr>
            <a:r>
              <a:rPr lang="ro-RO" dirty="0"/>
              <a:t>                                                                   </a:t>
            </a:r>
          </a:p>
          <a:p>
            <a:pPr marL="109728" indent="0">
              <a:buNone/>
            </a:pPr>
            <a:r>
              <a:rPr lang="ro-RO" dirty="0"/>
              <a:t>                                 </a:t>
            </a:r>
          </a:p>
          <a:p>
            <a:endParaRPr lang="ro-RO" dirty="0"/>
          </a:p>
          <a:p>
            <a:pPr marL="109728" indent="0">
              <a:buNone/>
            </a:pPr>
            <a:r>
              <a:rPr lang="ro-RO" dirty="0"/>
              <a:t>		      </a:t>
            </a:r>
          </a:p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</a:p>
          <a:p>
            <a:pPr marL="109728" indent="0" algn="just">
              <a:buNone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just">
              <a:buNone/>
            </a:pPr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1494 se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publică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Veneţia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cea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importantă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lucrare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savantului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matematician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Luca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Paciolo</a:t>
            </a:r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Summa de</a:t>
            </a:r>
            <a:r>
              <a:rPr lang="ro-RO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arithmetica</a:t>
            </a:r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geometria</a:t>
            </a:r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proporţioni</a:t>
            </a:r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et </a:t>
            </a:r>
            <a:r>
              <a:rPr lang="en-US" sz="32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proporţinalita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ro-RO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just">
              <a:buNone/>
            </a:pPr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Structurată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două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părţi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aritmetica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şi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geometria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lucrarea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lui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Paciolo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marcat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fapt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momentul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consacrare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oficială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ştiinţei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contabilităţii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aşezarea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centrul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sistemului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calcul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contului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Capital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Paciolo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formulează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p</a:t>
            </a:r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egalitate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între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conturile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Casa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şi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Capital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, din care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extensie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se deduce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relaţia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echilibru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Avere</a:t>
            </a:r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=Capital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o-RO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just">
              <a:buNone/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Autorul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utilizează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pentru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prima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dată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termeni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cum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ar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fi: </a:t>
            </a:r>
          </a:p>
          <a:p>
            <a:pPr lvl="0"/>
            <a:r>
              <a:rPr lang="en-US" sz="32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bilancio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care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semnifică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balanţa</a:t>
            </a:r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verificare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care se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pune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evidenţă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relaţia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formală</a:t>
            </a:r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Debit=Credit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pro e </a:t>
            </a:r>
            <a:r>
              <a:rPr lang="en-US" sz="32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dano</a:t>
            </a:r>
            <a:r>
              <a:rPr lang="ro-RO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US" sz="32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profit </a:t>
            </a:r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și pierdere.</a:t>
            </a:r>
          </a:p>
          <a:p>
            <a:pPr algn="r"/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                 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48200" y="609600"/>
            <a:ext cx="4267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Luca </a:t>
            </a:r>
            <a:r>
              <a:rPr lang="ro-RO" sz="2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Paciolo</a:t>
            </a:r>
            <a:r>
              <a:rPr lang="ro-RO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– Părintele și fondatorul  contabilității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865186"/>
      </p:ext>
    </p:extLst>
  </p:cSld>
  <p:clrMapOvr>
    <a:masterClrMapping/>
  </p:clrMapOvr>
  <p:transition spd="med" advTm="30000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buNone/>
            </a:pPr>
            <a:r>
              <a:rPr lang="ro-RO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În aceast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lucrare Paciolo descrie metodele de contabilitate întrebuin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ate de comercian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ii din Floren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 Vene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ia, oprindu-se în special la cel vene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ian 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 demonstrând c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acestor comercian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 li se datoreaz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existen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a sistemelor contabile descrise f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a-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 atribui paternitatea de precursor al contabilit</a:t>
            </a:r>
            <a:r>
              <a:rPr lang="ro-RO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ii. Cu alte cuvinte Luca Paciolo a colec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ionat, a sistematizat 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 a explicat contabilitatea care se folosea în timpul s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u, în aceste ora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 centre comerciale.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Astfel că, în cartea a IX-a a lucrării sale, intitulată </a:t>
            </a:r>
            <a:r>
              <a:rPr lang="ro-RO" sz="26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Tractus de </a:t>
            </a:r>
            <a:r>
              <a:rPr lang="ro-RO" sz="26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computtis</a:t>
            </a:r>
            <a:r>
              <a:rPr lang="ro-RO" sz="26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et </a:t>
            </a:r>
            <a:r>
              <a:rPr lang="ro-RO" sz="26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scripturis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, a fost fundamentată metoda înregistrării contabile în partidă dublă (</a:t>
            </a:r>
            <a:r>
              <a:rPr lang="ro-RO" sz="2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scripttura</a:t>
            </a:r>
            <a:r>
              <a:rPr lang="ro-RO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doppia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marL="109728" indent="0" algn="just">
              <a:buNone/>
            </a:pP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	Încercând o definiție a contabilității, Luca </a:t>
            </a:r>
            <a:r>
              <a:rPr lang="ro-RO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Paciolo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descrie contabilitatea ca fiind ”un ansamblu de principii și reguli privind înregistrarea în partidă dublă a </a:t>
            </a:r>
            <a:r>
              <a:rPr lang="ro-RO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averii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ce aparține unui negustor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, precum și </a:t>
            </a:r>
            <a:r>
              <a:rPr lang="ro-RO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toate afacerile acestuia</a:t>
            </a: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în ordinea în care au avut loc. Această tehnică ”duală” are la bază egalitatea:</a:t>
            </a:r>
          </a:p>
          <a:p>
            <a:pPr marL="109728" indent="0" algn="just">
              <a:buNone/>
            </a:pPr>
            <a:r>
              <a:rPr lang="ro-RO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o-RO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	Avere = Capital</a:t>
            </a: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47446547"/>
      </p:ext>
    </p:extLst>
  </p:cSld>
  <p:clrMapOvr>
    <a:masterClrMapping/>
  </p:clrMapOvr>
  <p:transition spd="med" advTm="30000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Apari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primei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c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contabilitate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sfâr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itul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s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colului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al XIV-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însemnat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schimbare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foarte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important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istoria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ii: dac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pân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acest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moment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principalele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surse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istorice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care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atestau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practicarea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ii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erau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conturile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inute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diferite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suporturi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materiale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de la 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bli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ele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de lut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antichitate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la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registrele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contabililor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medievali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având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ca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principali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actori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„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iitorii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de registre",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aici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înainte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principalele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surse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pentru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studiul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istoriei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ii vor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deveni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scrierile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contabilitate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tratatele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iar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principalii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actori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vor fi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profesorii-autori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contabilitate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la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început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matematicieni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Începând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secolul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XV-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începe</a:t>
            </a:r>
            <a:r>
              <a:rPr lang="fr-FR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procesul</a:t>
            </a:r>
            <a:r>
              <a:rPr lang="fr-FR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intelectualizare</a:t>
            </a:r>
            <a:r>
              <a:rPr lang="fr-FR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fr-FR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</a:t>
            </a:r>
            <a:r>
              <a:rPr lang="ro-RO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fr-FR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sensul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modern al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cuvântului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Perioada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1494 –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sf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ârșitul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anilor 1600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777405"/>
      </p:ext>
    </p:extLst>
  </p:cSld>
  <p:clrMapOvr>
    <a:masterClrMapping/>
  </p:clrMapOvr>
  <p:transition spd="med" advTm="30000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Dincolo de toate avantajele unei eviden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e contabile riguros organizate, propagarea contabilit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ii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î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n partid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 dubl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 c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tre alte regiuni ale Italiei a reprezentat un proces de lung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 durat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, cu piedici greu de trecut.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Era invocat « </a:t>
            </a:r>
            <a:r>
              <a:rPr lang="vi-VN" i="1" dirty="0">
                <a:latin typeface="Tahoma" pitchFamily="34" charset="0"/>
                <a:ea typeface="Tahoma" pitchFamily="34" charset="0"/>
                <a:cs typeface="Tahoma" pitchFamily="34" charset="0"/>
              </a:rPr>
              <a:t>secretul afacerilor 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», iar contabilii se temeau c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 divulgarea cuno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tiin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elor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i ini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ierea altora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î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n tainele contabilit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ii le-ar fi diminuat pre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uirea de care se bucurau. Un argument în sprijinul celor afirmate îl constituie spusele lui </a:t>
            </a:r>
            <a:r>
              <a:rPr lang="vi-VN" b="1" dirty="0">
                <a:latin typeface="Tahoma" pitchFamily="34" charset="0"/>
                <a:ea typeface="Tahoma" pitchFamily="34" charset="0"/>
                <a:cs typeface="Tahoma" pitchFamily="34" charset="0"/>
              </a:rPr>
              <a:t>Wolfgang Schweicker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, un pioner în lumea lucrărilor de contabilitate apărute în Germania la mijlocul secolului al-16-lea: “</a:t>
            </a:r>
            <a:r>
              <a:rPr lang="vi-VN" i="1" dirty="0">
                <a:latin typeface="Tahoma" pitchFamily="34" charset="0"/>
                <a:ea typeface="Tahoma" pitchFamily="34" charset="0"/>
                <a:cs typeface="Tahoma" pitchFamily="34" charset="0"/>
              </a:rPr>
              <a:t>Nu vreau să afirm că înaintea mea n-ar fi existat contabili buni, aceştia sunt şi astăzi, dar ei ţin contabilitate în secret şi nu o dau la lumina zilei sau nu-şi dau osteneala să o arate şi altora.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Sub influenţa schimbărilor intervenite în mediul economic, contabilitatea va parcurge la rândul ei drumul de la o formă primară către una complexă, capabilă să satisfacă cerinţele tot mai diverse ale utilizatorilor informaţiei contabile.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Perioada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1494 –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sf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ârșitul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anilor 1600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40300"/>
      </p:ext>
    </p:extLst>
  </p:cSld>
  <p:clrMapOvr>
    <a:masterClrMapping/>
  </p:clrMapOvr>
  <p:transition spd="med" advTm="30000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Au apărut numeroase lucrări de contabilitate în Germania, Franța, Olanda, Belgia, multe din ele fiind traduceri ale lucrării lui 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Paciolo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Contabilitatea italiană avea la bază următoarele registre:</a:t>
            </a:r>
          </a:p>
          <a:p>
            <a:pPr algn="just"/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1) Memorialul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– evidenția operațiile de credit;</a:t>
            </a:r>
          </a:p>
          <a:p>
            <a:pPr algn="just"/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2) Cartea Mare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– prelucra datele din memorial pe conturi individuale;</a:t>
            </a:r>
          </a:p>
          <a:p>
            <a:pPr algn="just"/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3) Jurnalul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– prelucra în formule contabile operațiile din memorial.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Perioada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1494 –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sf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ârșitul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anilor 1600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0308"/>
      </p:ext>
    </p:extLst>
  </p:cSld>
  <p:clrMapOvr>
    <a:masterClrMapping/>
  </p:clrMapOvr>
  <p:transition spd="med" advTm="30000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În această perioadă are loc consolidarea contabilității în partidă dublă, ea dezvoltându-se odată cu extinderea și diversificarea tranzacțiilor.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4. Perioada 1600 - 1795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52218"/>
      </p:ext>
    </p:extLst>
  </p:cSld>
  <p:clrMapOvr>
    <a:masterClrMapping/>
  </p:clrMapOvr>
  <p:transition spd="med" advTm="30000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Perioada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este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deschis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lucrarea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lui Edmond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Degranges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1795,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intitulat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 </a:t>
            </a:r>
            <a:r>
              <a:rPr lang="fr-FR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La </a:t>
            </a:r>
            <a:r>
              <a:rPr lang="fr-FR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teme</a:t>
            </a:r>
            <a:r>
              <a:rPr lang="fr-FR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des livres rendue facile ou nouvelle </a:t>
            </a:r>
            <a:r>
              <a:rPr lang="fr-FR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methode</a:t>
            </a:r>
            <a:r>
              <a:rPr lang="fr-FR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d'enseignement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aceast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lucrare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autorul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descrie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a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numita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metod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contabilitate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Jurnal-Cartea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 Mare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Tot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aici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Degranges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face o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clasificare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conturilor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conturi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valori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rezultate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persoane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Odat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extinderea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scar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larg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organiz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rii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afacerilor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ca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societ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capitaluri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societ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iuni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secolul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al XIX-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se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generalizeaz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practica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întocmirii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bilan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ului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i a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contului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de profit 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pierdere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deoarece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administratorii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trebuia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unele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cazuri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erau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chiar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obligati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lege) s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informeze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periodic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ionarii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asupra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patrimoniului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afacerii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rezultatului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gestiunii</a:t>
            </a:r>
            <a:r>
              <a:rPr lang="fr-FR" dirty="0"/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5. Perioada 1795 – până în prezent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144135"/>
      </p:ext>
    </p:extLst>
  </p:cSld>
  <p:clrMapOvr>
    <a:masterClrMapping/>
  </p:clrMapOvr>
  <p:transition spd="med" advTm="30000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Perioade în evoluția contabilității:</a:t>
            </a:r>
          </a:p>
          <a:p>
            <a:pPr marL="624078" indent="-514350">
              <a:buAutoNum type="arabicPeriod"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Primele începuturi ale însemnărilor contabile (începând cu comuna primitivă până în anul 1202) </a:t>
            </a:r>
          </a:p>
          <a:p>
            <a:pPr marL="624078" indent="-514350">
              <a:buAutoNum type="arabicPeriod"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Perioada 1202 -1494</a:t>
            </a:r>
          </a:p>
          <a:p>
            <a:pPr marL="624078" indent="-514350">
              <a:buAutoNum type="arabicPeriod"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Perioada 1494 – sfârșitul anilor 1600</a:t>
            </a:r>
          </a:p>
          <a:p>
            <a:pPr marL="624078" indent="-514350">
              <a:buAutoNum type="arabicPeriod"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Perioada 1600 – 1795</a:t>
            </a:r>
          </a:p>
          <a:p>
            <a:pPr marL="624078" indent="-514350">
              <a:buAutoNum type="arabicPeriod"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Perioada 1795 – până în prezent</a:t>
            </a: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24078" indent="-514350">
              <a:buAutoNum type="arabicPeriod"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”Cel care manifestă dorință să devină maestru într-o artă, trebuie să studieze mai întâi istoria.”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5071"/>
      </p:ext>
    </p:extLst>
  </p:cSld>
  <p:clrMapOvr>
    <a:masterClrMapping/>
  </p:clrMapOvr>
  <p:transition spd="med" advTm="30000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Perioada postbelică se caracterizează prin două preocupări majore:</a:t>
            </a:r>
          </a:p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1) 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Normalizarea și reglementarea contabilității generale</a:t>
            </a:r>
          </a:p>
          <a:p>
            <a:pPr marL="109728" indent="0" algn="just">
              <a:buNone/>
            </a:pP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2) Dezvoltarea cercetării științifice  în domeniul contabilității</a:t>
            </a:r>
          </a:p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În acest sens, în anul 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1973 a fost creat IASC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(International 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Accounting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Standars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Committee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 – Comitetul Standardelor Internaționale de Contabilitate) – organizație care are rolul de a emite </a:t>
            </a:r>
            <a:r>
              <a:rPr lang="ro-RO" b="1" dirty="0">
                <a:latin typeface="Tahoma" pitchFamily="34" charset="0"/>
                <a:ea typeface="Tahoma" pitchFamily="34" charset="0"/>
                <a:cs typeface="Tahoma" pitchFamily="34" charset="0"/>
              </a:rPr>
              <a:t>Standarde Internaționale de Raportare Financiară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în care sunt prezentate aspecte generale privind întocmirea și prezentarea situațiilor financiare. Scopul este obținerea de informații comparabile la nivel internațional.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5. Perioada 1795 – până în prezent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0382411"/>
      </p:ext>
    </p:extLst>
  </p:cSld>
  <p:clrMapOvr>
    <a:masterClrMapping/>
  </p:clrMapOvr>
  <p:transition spd="med" advTm="30000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ro-RO" dirty="0"/>
              <a:t>	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L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iteratura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româneasc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rut la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mijlocul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secolului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al XIX-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lea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(prima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lucrare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contabilitate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limba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român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este </a:t>
            </a:r>
            <a:r>
              <a:rPr lang="fr-FR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"</a:t>
            </a:r>
            <a:r>
              <a:rPr lang="fr-FR" sz="29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Pravila</a:t>
            </a:r>
            <a:r>
              <a:rPr lang="fr-FR" sz="29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9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fr-FR" sz="29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omer</a:t>
            </a:r>
            <a:r>
              <a:rPr lang="ro-RO" sz="29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ția</a:t>
            </a:r>
            <a:r>
              <a:rPr lang="fr-FR" sz="29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l</a:t>
            </a:r>
            <a:r>
              <a:rPr lang="ro-RO" sz="29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" a lui </a:t>
            </a:r>
            <a:r>
              <a:rPr lang="fr-FR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Emanoil</a:t>
            </a:r>
            <a:r>
              <a:rPr lang="fr-FR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Ioan </a:t>
            </a:r>
            <a:r>
              <a:rPr lang="fr-FR" sz="29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Nichifor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rut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 la Bra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ov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1837),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mult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mai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târziu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compara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ți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ță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rile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europene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occidentale. </a:t>
            </a:r>
            <a:endParaRPr lang="ro-RO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just">
              <a:buNone/>
            </a:pP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	După apariția acestei prime lucrări, literatura contabilă din secolul al XIX-lea este prezentă prin traduceri și lucrări auto</a:t>
            </a:r>
            <a:r>
              <a:rPr lang="en-US" sz="2900">
                <a:latin typeface="Tahoma" pitchFamily="34" charset="0"/>
                <a:ea typeface="Tahoma" pitchFamily="34" charset="0"/>
                <a:cs typeface="Tahoma" pitchFamily="34" charset="0"/>
              </a:rPr>
              <a:t>hton</a:t>
            </a:r>
            <a:r>
              <a:rPr lang="ro-RO" sz="290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. Referitor la literatura autohtonă, ”</a:t>
            </a:r>
            <a:r>
              <a:rPr lang="ro-RO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părintele contabilității din România” este considerat Theodor Ștefănescu.</a:t>
            </a:r>
          </a:p>
          <a:p>
            <a:pPr marL="109728" indent="0" algn="just">
              <a:buNone/>
            </a:pPr>
            <a:r>
              <a:rPr lang="ro-RO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În perioada comunistă, contabilitatea românească a adoptat modelul sovietic socialist, urmând ca după revoluția din 1989 să se implementeze modelul continental bazat pe legi, norme și reguli clare și obligatorii.</a:t>
            </a:r>
          </a:p>
          <a:p>
            <a:pPr marL="109728" indent="0" algn="just">
              <a:buNone/>
            </a:pPr>
            <a:r>
              <a:rPr lang="ro-RO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o-RO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Prin intrarea României în Comunitatea Economică Europeană, contabilitatea românească a înregistrat un salt calitativ prin încercarea de armonizare cu Directivele CEE și cu Standardele Internaționale de Raportare Financiară.</a:t>
            </a:r>
            <a:endParaRPr lang="en-US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Evolu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ția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contabilității în România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875150"/>
      </p:ext>
    </p:extLst>
  </p:cSld>
  <p:clrMapOvr>
    <a:masterClrMapping/>
  </p:clrMapOvr>
  <p:transition spd="med" advTm="30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49530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dată ce omul a devenit o ființă economică (</a:t>
            </a:r>
            <a:r>
              <a:rPr lang="ro-RO" sz="22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homo</a:t>
            </a:r>
            <a:r>
              <a:rPr lang="ro-RO" sz="2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2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oeconomicus</a:t>
            </a: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), a apărut și nevoia de măsurare și înregistrare a activității sale economice desfășurate la nivel individual sau comunitar. Nevoia unei contabilități a fost prezentată atât la deținătorii de putere asupra unei colectivități (părinți, preoți, regi etc.), cât și la cei care practicau schimburi comerciale, pentru a măsura, a memoriza, a comunica și a autentifica diferite "fapte" economice sau, mai general, raporturi sociale. </a:t>
            </a:r>
          </a:p>
          <a:p>
            <a:pPr marL="109728" indent="0" algn="just">
              <a:buNone/>
            </a:pP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o-RO" sz="2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Modelele de măsurare și înregistrare contabilă </a:t>
            </a: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au fost foarte variate, ca și </a:t>
            </a:r>
            <a:r>
              <a:rPr lang="ro-RO" sz="2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suportul material </a:t>
            </a: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pe care s-au realizat:</a:t>
            </a:r>
          </a:p>
          <a:p>
            <a:pPr algn="just">
              <a:buFont typeface="Wingdings" pitchFamily="2" charset="2"/>
              <a:buChar char="q"/>
            </a:pP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încrustările în os, lemn sau piatră</a:t>
            </a:r>
          </a:p>
          <a:p>
            <a:pPr algn="just">
              <a:buFont typeface="Wingdings" pitchFamily="2" charset="2"/>
              <a:buChar char="q"/>
            </a:pPr>
            <a:r>
              <a:rPr lang="it-IT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cu ajutorul funiilor înnodate, a m</a:t>
            </a: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rgelelor în</a:t>
            </a: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irate </a:t>
            </a:r>
            <a:endParaRPr lang="ro-RO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însemnările pe tăblițe de lut ars sau papirus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3600" dirty="0">
                <a:solidFill>
                  <a:srgbClr val="46464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I. Primele începuturi ale însemnărilor contabile (1202)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55299"/>
      </p:ext>
    </p:extLst>
  </p:cSld>
  <p:clrMapOvr>
    <a:masterClrMapping/>
  </p:clrMapOvr>
  <p:transition spd="med" advTm="30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382000" cy="1447800"/>
          </a:xfrm>
        </p:spPr>
        <p:txBody>
          <a:bodyPr>
            <a:normAutofit/>
          </a:bodyPr>
          <a:lstStyle/>
          <a:p>
            <a:r>
              <a:rPr lang="ro-RO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I. Primele începuturi ale însemnărilor contabile (1202)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Content Placeholder 3" descr="Description: C:\Users\TRAIAN\Desktop\Sam Gross 11 Jan 1993 accountant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6324599" cy="4191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3505200"/>
            <a:ext cx="1251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529051"/>
      </p:ext>
    </p:extLst>
  </p:cSld>
  <p:clrMapOvr>
    <a:masterClrMapping/>
  </p:clrMapOvr>
  <p:transition spd="med" advTm="3000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Potrivit descoperirilor arheologice, semne ale apariției contabilității se întâlnesc încă din societățile antice în Persia, Egipt, Roma, Grecia etc.</a:t>
            </a:r>
          </a:p>
          <a:p>
            <a:pPr marL="109728" indent="0" algn="just">
              <a:buNone/>
            </a:pPr>
            <a:r>
              <a:rPr lang="ro-RO" sz="2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Exemple: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În regiunea cuprinsă între Tigru și Eufrat</a:t>
            </a:r>
            <a:r>
              <a:rPr lang="ro-RO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o-RO" sz="2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numită Mesopotamia, se foloseau, în urmă cu 5000 de ani, tăblițe din argilă crudă pe care erau consemnate inventare ale caselor regale sau chiar conturi ale templelor, folosindu-se scrierea cuneiformă;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vechii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mesopotamieni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au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utilizat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scrierea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pentru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memoriza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 a "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oficializa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"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afaceri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tot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felul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cump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ri 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vânz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ri de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bunuri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funciare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sclavi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, contracte de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asociere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închirieri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terenuri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vite,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împrumuturi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dobând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, c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torii (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ți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a se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inea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pl</a:t>
            </a:r>
            <a:r>
              <a:rPr lang="en-US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ata</a:t>
            </a:r>
            <a:r>
              <a:rPr lang="en-US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unei sume convenite </a:t>
            </a:r>
            <a:r>
              <a:rPr lang="en-US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tre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familia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4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ei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fr-FR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o-RO" sz="22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I. Primele începuturi ale însemnărilor contabile (1202)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4176021"/>
      </p:ext>
    </p:extLst>
  </p:cSld>
  <p:clrMapOvr>
    <a:masterClrMapping/>
  </p:clrMapOvr>
  <p:transition spd="med" advTm="30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Codul lui Hammurabi </a:t>
            </a:r>
            <a:r>
              <a:rPr lang="ro-RO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(1792 – 1750 </a:t>
            </a:r>
            <a:r>
              <a:rPr lang="ro-RO" sz="20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î.H</a:t>
            </a:r>
            <a:r>
              <a:rPr lang="ro-RO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.) cuprinde prevederi referitoare la organizarea vieții economice din Babilon, precum și prevederi cu caracter obligatoriu, referitoare la organizarea evidenței bunurilor și tranzacțiilor: ”art.100 – comisul va înscrie dobânda banilor pe care i-a luat și va socoti numărul de zile și-l va plăti pe neguțător” </a:t>
            </a:r>
            <a:r>
              <a:rPr lang="ro-RO" sz="2000" i="1" dirty="0"/>
              <a:t>Legile stabilesc unitățile de măsură, tranzacțiile și contractele comerciale. Etalonul de schimb era argintul sau grânele. </a:t>
            </a:r>
            <a:endParaRPr lang="ro-RO" sz="20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o-RO" sz="20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Arhiva lui </a:t>
            </a:r>
            <a:r>
              <a:rPr lang="ro-RO" sz="2000" b="1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Zenon</a:t>
            </a:r>
            <a:r>
              <a:rPr lang="ro-RO" sz="20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– administrator al unor întinse domenii agricole, negustor și secretar influent al regelui Ptolemeu al II-lea (secolul al III-lea î. H.) – cuprinde peste 1000 de documente care prezintă contabilitatea acestui personaj, privind veniturile, cheltuielile, sistemul de impozite ca și obligația sa, ca administrator al domeniilor regale, de a depune periodic balanțe pentru a permite controlul gestiunii bunurilor. </a:t>
            </a:r>
            <a:endParaRPr lang="en-US" sz="20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I. Primele începuturi ale însemnărilor contabile (1202)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9273349"/>
      </p:ext>
    </p:extLst>
  </p:cSld>
  <p:clrMapOvr>
    <a:masterClrMapping/>
  </p:clrMapOvr>
  <p:transition spd="med" advTm="30000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Urme de registre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sisteme de contabilitate au fost l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sate de egipteni, fenicieni, greci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romani.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La romani, registrele comerciale erau obligatorii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s-au g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sit urme de registre foarte regulat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inute.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ceste registre se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ineau nu numai de bancheri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comercian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i, ci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de fiecare cap de familie (pater familias).</a:t>
            </a: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Contabilitatea era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inut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 de unul dintre sclavi, numit "</a:t>
            </a:r>
            <a:r>
              <a:rPr lang="it-IT" b="1" dirty="0">
                <a:latin typeface="Tahoma" pitchFamily="34" charset="0"/>
                <a:ea typeface="Tahoma" pitchFamily="34" charset="0"/>
                <a:cs typeface="Tahoma" pitchFamily="34" charset="0"/>
              </a:rPr>
              <a:t>celarius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", iar în întreprinderile mari exista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un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ef contabil numit </a:t>
            </a:r>
            <a:r>
              <a:rPr lang="it-IT" b="1" dirty="0">
                <a:latin typeface="Tahoma" pitchFamily="34" charset="0"/>
                <a:ea typeface="Tahoma" pitchFamily="34" charset="0"/>
                <a:cs typeface="Tahoma" pitchFamily="34" charset="0"/>
              </a:rPr>
              <a:t>"dispensator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". Materialul folosit pentru registre era la început din buc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de lemn acoperite cu un strat sub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ire de cear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. Pe aceste t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ble, numite tablete cerate, se scria cu un fier ascu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ț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it numit </a:t>
            </a:r>
            <a:r>
              <a:rPr lang="it-IT" b="1" dirty="0">
                <a:latin typeface="Tahoma" pitchFamily="34" charset="0"/>
                <a:ea typeface="Tahoma" pitchFamily="34" charset="0"/>
                <a:cs typeface="Tahoma" pitchFamily="34" charset="0"/>
              </a:rPr>
              <a:t>stilete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Mai târziu, tabletele cerate au fost înlocuite cu foi de papirus 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ș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i pe urm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 a ap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it-IT" dirty="0">
                <a:latin typeface="Tahoma" pitchFamily="34" charset="0"/>
                <a:ea typeface="Tahoma" pitchFamily="34" charset="0"/>
                <a:cs typeface="Tahoma" pitchFamily="34" charset="0"/>
              </a:rPr>
              <a:t>rut hârtia.</a:t>
            </a:r>
            <a:endParaRPr lang="ro-R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Primele ”reflectări contabile” sub formă scrisă datează din 1100.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I. Primele începuturi ale însemnărilor contabile (1202)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481072"/>
      </p:ext>
    </p:extLst>
  </p:cSld>
  <p:clrMapOvr>
    <a:masterClrMapping/>
  </p:clrMapOvr>
  <p:transition spd="med" advTm="3000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Nu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întâmplator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spune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c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"</a:t>
            </a:r>
            <a:r>
              <a:rPr lang="fr-FR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istoria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contabilit</a:t>
            </a:r>
            <a:r>
              <a:rPr lang="ro-RO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ăți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i se </a:t>
            </a:r>
            <a:r>
              <a:rPr lang="fr-FR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confund</a:t>
            </a:r>
            <a:r>
              <a:rPr lang="ro-RO" i="1" dirty="0">
                <a:latin typeface="Tahoma" pitchFamily="34" charset="0"/>
                <a:ea typeface="Tahoma" pitchFamily="34" charset="0"/>
                <a:cs typeface="Tahoma" pitchFamily="34" charset="0"/>
              </a:rPr>
              <a:t>ă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cea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fr-FR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cifrelor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" (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Burlaud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1991).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La 1202, un negustor din Pisa , Leonardo Fibonacci (cunoscut sub numele de Leonardo da Pisa), în lucrarea sa  ”</a:t>
            </a:r>
            <a:r>
              <a:rPr lang="ro-RO" i="1" dirty="0">
                <a:latin typeface="Tahoma" pitchFamily="34" charset="0"/>
                <a:ea typeface="Tahoma" pitchFamily="34" charset="0"/>
                <a:cs typeface="Tahoma" pitchFamily="34" charset="0"/>
              </a:rPr>
              <a:t>Liber </a:t>
            </a:r>
            <a:r>
              <a:rPr lang="ro-RO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abaci</a:t>
            </a:r>
            <a:r>
              <a:rPr lang="ro-RO" i="1" dirty="0">
                <a:latin typeface="Tahoma" pitchFamily="34" charset="0"/>
                <a:ea typeface="Tahoma" pitchFamily="34" charset="0"/>
                <a:cs typeface="Tahoma" pitchFamily="34" charset="0"/>
              </a:rPr>
              <a:t>” (Manual de aritmetică),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 demonstrează cum pot fi utilizate cifrele arabe, completând, în acest scop, un cont contabil cu aceste cifre.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just">
              <a:buNone/>
            </a:pP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Folosirea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cifrelor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arabe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şi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metodelor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calcul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capătă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largă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răspândire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prin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publicarea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lucrării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acestui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matematician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. Lucrarea sa este, </a:t>
            </a:r>
            <a:r>
              <a:rPr lang="ro-RO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dealtfel</a:t>
            </a:r>
            <a:r>
              <a:rPr lang="ro-RO" dirty="0">
                <a:latin typeface="Tahoma" pitchFamily="34" charset="0"/>
                <a:ea typeface="Tahoma" pitchFamily="34" charset="0"/>
                <a:cs typeface="Tahoma" pitchFamily="34" charset="0"/>
              </a:rPr>
              <a:t>, primul manual de calcule și practici comerciale în care sunt introduse cifrele arabe în locul celor romane.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Perioada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1202 - 1494</a:t>
            </a:r>
          </a:p>
        </p:txBody>
      </p:sp>
    </p:spTree>
    <p:extLst>
      <p:ext uri="{BB962C8B-B14F-4D97-AF65-F5344CB8AC3E}">
        <p14:creationId xmlns:p14="http://schemas.microsoft.com/office/powerpoint/2010/main" val="3129248144"/>
      </p:ext>
    </p:extLst>
  </p:cSld>
  <p:clrMapOvr>
    <a:masterClrMapping/>
  </p:clrMapOvr>
  <p:transition spd="med" advTm="30000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Liber abaci – Fibonacci (1202)</a:t>
            </a:r>
          </a:p>
        </p:txBody>
      </p:sp>
      <p:pic>
        <p:nvPicPr>
          <p:cNvPr id="1026" name="Picture 2" descr="C:\Users\MIHAELA\Downloads\Liber-Abaci-Book-of-Calculat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948" y="1481138"/>
            <a:ext cx="6410103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058608"/>
      </p:ext>
    </p:extLst>
  </p:cSld>
  <p:clrMapOvr>
    <a:masterClrMapping/>
  </p:clrMapOvr>
  <p:transition spd="med" advTm="30000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1400</TotalTime>
  <Words>2280</Words>
  <Application>Microsoft Office PowerPoint</Application>
  <PresentationFormat>Expunere pe ecran (4:3)</PresentationFormat>
  <Paragraphs>110</Paragraphs>
  <Slides>21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8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21</vt:i4>
      </vt:variant>
    </vt:vector>
  </HeadingPairs>
  <TitlesOfParts>
    <vt:vector size="30" baseType="lpstr">
      <vt:lpstr>Calibri</vt:lpstr>
      <vt:lpstr>Lucida Sans Unicode</vt:lpstr>
      <vt:lpstr>Tahoma</vt:lpstr>
      <vt:lpstr>Times New Roman</vt:lpstr>
      <vt:lpstr>Verdana</vt:lpstr>
      <vt:lpstr>Wingdings</vt:lpstr>
      <vt:lpstr>Wingdings 2</vt:lpstr>
      <vt:lpstr>Wingdings 3</vt:lpstr>
      <vt:lpstr>Concourse</vt:lpstr>
      <vt:lpstr>Incursiuni în istoria contabilității</vt:lpstr>
      <vt:lpstr>”Cel care manifestă dorință să devină maestru într-o artă, trebuie să studieze mai întâi istoria.”</vt:lpstr>
      <vt:lpstr>I. Primele începuturi ale însemnărilor contabile (1202)</vt:lpstr>
      <vt:lpstr>I. Primele începuturi ale însemnărilor contabile (1202)</vt:lpstr>
      <vt:lpstr>I. Primele începuturi ale însemnărilor contabile (1202)</vt:lpstr>
      <vt:lpstr>I. Primele începuturi ale însemnărilor contabile (1202)</vt:lpstr>
      <vt:lpstr>I. Primele începuturi ale însemnărilor contabile (1202)</vt:lpstr>
      <vt:lpstr>2. Perioada 1202 - 1494</vt:lpstr>
      <vt:lpstr>Liber abaci – Fibonacci (1202)</vt:lpstr>
      <vt:lpstr>Prezentare PowerPoint</vt:lpstr>
      <vt:lpstr>Prezentare PowerPoint</vt:lpstr>
      <vt:lpstr>2. Perioada 1202 - 1494</vt:lpstr>
      <vt:lpstr>Prezentare PowerPoint</vt:lpstr>
      <vt:lpstr>Prezentare PowerPoint</vt:lpstr>
      <vt:lpstr>3. Perioada 1494 – sfârșitul anilor 1600</vt:lpstr>
      <vt:lpstr>3. Perioada 1494 – sfârșitul anilor 1600</vt:lpstr>
      <vt:lpstr>3. Perioada 1494 – sfârșitul anilor 1600</vt:lpstr>
      <vt:lpstr>4. Perioada 1600 - 1795</vt:lpstr>
      <vt:lpstr>5. Perioada 1795 – până în prezent</vt:lpstr>
      <vt:lpstr>5. Perioada 1795 – până în prezent</vt:lpstr>
      <vt:lpstr>Evoluția contabilității în România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Momente în devenirea contabilității</dc:title>
  <dc:creator>MIHAELA</dc:creator>
  <cp:lastModifiedBy>Ciula Ciprian</cp:lastModifiedBy>
  <cp:revision>70</cp:revision>
  <dcterms:created xsi:type="dcterms:W3CDTF">2012-09-15T17:02:19Z</dcterms:created>
  <dcterms:modified xsi:type="dcterms:W3CDTF">2020-07-29T09:31:35Z</dcterms:modified>
</cp:coreProperties>
</file>